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61" r:id="rId5"/>
    <p:sldId id="287" r:id="rId6"/>
    <p:sldId id="284" r:id="rId7"/>
    <p:sldId id="270" r:id="rId8"/>
    <p:sldId id="272" r:id="rId9"/>
    <p:sldId id="281" r:id="rId10"/>
    <p:sldId id="286" r:id="rId11"/>
    <p:sldId id="288" r:id="rId12"/>
    <p:sldId id="271" r:id="rId13"/>
    <p:sldId id="290" r:id="rId14"/>
    <p:sldId id="289" r:id="rId15"/>
    <p:sldId id="275" r:id="rId16"/>
    <p:sldId id="285" r:id="rId17"/>
    <p:sldId id="291" r:id="rId18"/>
    <p:sldId id="278" r:id="rId19"/>
    <p:sldId id="274" r:id="rId20"/>
    <p:sldId id="279" r:id="rId21"/>
    <p:sldId id="292" r:id="rId22"/>
    <p:sldId id="276" r:id="rId23"/>
    <p:sldId id="283" r:id="rId24"/>
    <p:sldId id="282" r:id="rId25"/>
    <p:sldId id="26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64691" autoAdjust="0"/>
  </p:normalViewPr>
  <p:slideViewPr>
    <p:cSldViewPr snapToGrid="0">
      <p:cViewPr>
        <p:scale>
          <a:sx n="50" d="100"/>
          <a:sy n="50" d="100"/>
        </p:scale>
        <p:origin x="177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27/01/2025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code extrêmement simple à partager avec les autres projets , il n’y a aucune adhérence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04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Préparer une branche sur vitrine-</a:t>
            </a:r>
            <a:r>
              <a:rPr lang="fr-FR" dirty="0" err="1"/>
              <a:t>next</a:t>
            </a:r>
            <a:br>
              <a:rPr lang="fr-FR" dirty="0"/>
            </a:br>
            <a:r>
              <a:rPr lang="fr-FR" dirty="0"/>
              <a:t>être sur la page </a:t>
            </a:r>
            <a:r>
              <a:rPr lang="fr-FR" dirty="0" err="1"/>
              <a:t>Page;tsx</a:t>
            </a:r>
            <a:br>
              <a:rPr lang="fr-FR" dirty="0"/>
            </a:br>
            <a:r>
              <a:rPr lang="fr-FR" dirty="0"/>
              <a:t>dans l’historique, avoir </a:t>
            </a:r>
          </a:p>
          <a:p>
            <a:r>
              <a:rPr lang="fr-FR" dirty="0"/>
              <a:t> </a:t>
            </a:r>
            <a:r>
              <a:rPr lang="en-US" dirty="0"/>
              <a:t>git commit -am "feat(SCRUM-7): un test </a:t>
            </a:r>
            <a:r>
              <a:rPr lang="en-US" dirty="0" err="1"/>
              <a:t>en</a:t>
            </a:r>
            <a:r>
              <a:rPr lang="en-US" dirty="0"/>
              <a:t> live"; git push --set-upstream origin scrum7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9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rappeler ces chiffres ? </a:t>
            </a:r>
            <a:br>
              <a:rPr lang="fr-FR" dirty="0"/>
            </a:br>
            <a:r>
              <a:rPr lang="fr-FR" dirty="0"/>
              <a:t>Et bien si parce que si de  tel volumes humains et  financiers sont en jeu , un outil qui  un apporte un gain net de productivité de 20%</a:t>
            </a:r>
            <a:br>
              <a:rPr lang="fr-FR" dirty="0"/>
            </a:br>
            <a:r>
              <a:rPr lang="fr-FR" dirty="0"/>
              <a:t>alors il vaut son pesant d’or ……surtout si il est gratuit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  <a:p>
            <a:r>
              <a:rPr lang="fr-FR" dirty="0"/>
              <a:t>	améliorer la collaboration entre les </a:t>
            </a:r>
            <a:r>
              <a:rPr lang="fr-FR" dirty="0" err="1"/>
              <a:t>dévs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partager les responsabilités</a:t>
            </a:r>
          </a:p>
          <a:p>
            <a:r>
              <a:rPr lang="fr-FR" dirty="0"/>
              <a:t>		décloisonner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autonomiser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Exemple du Jenkinsfile "</a:t>
            </a:r>
            <a:r>
              <a:rPr lang="fr-FR" dirty="0" err="1"/>
              <a:t>Build</a:t>
            </a:r>
            <a:r>
              <a:rPr lang="fr-FR" dirty="0"/>
              <a:t> as code"</a:t>
            </a:r>
          </a:p>
          <a:p>
            <a:r>
              <a:rPr lang="fr-FR" dirty="0"/>
              <a:t>	Pourquoi le Jenkinsfile participe de la démarche DevOps</a:t>
            </a:r>
          </a:p>
          <a:p>
            <a:r>
              <a:rPr lang="fr-FR" dirty="0"/>
              <a:t>		Avant / sans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Le développeur ignore comment son code est </a:t>
            </a:r>
            <a:r>
              <a:rPr lang="fr-FR" dirty="0" err="1"/>
              <a:t>buildé</a:t>
            </a:r>
            <a:endParaRPr lang="fr-FR" dirty="0"/>
          </a:p>
          <a:p>
            <a:r>
              <a:rPr lang="fr-FR" dirty="0"/>
              <a:t>				Il y a une équipe Forge qui contrôle la conf</a:t>
            </a:r>
          </a:p>
          <a:p>
            <a:r>
              <a:rPr lang="fr-FR" dirty="0"/>
              <a:t>			partage de responsabilité : KO</a:t>
            </a:r>
          </a:p>
          <a:p>
            <a:r>
              <a:rPr lang="fr-FR" dirty="0"/>
              <a:t>				Le développeur n'a aucune responsabilité dans le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			décloisonner : KO</a:t>
            </a:r>
          </a:p>
          <a:p>
            <a:r>
              <a:rPr lang="fr-FR" dirty="0"/>
              <a:t>				Le développeur n'a pas la main sur la production ou le déploiement de son livrable</a:t>
            </a:r>
          </a:p>
          <a:p>
            <a:r>
              <a:rPr lang="fr-FR" dirty="0"/>
              <a:t>				Il est éloigné des équipes OPS</a:t>
            </a:r>
          </a:p>
          <a:p>
            <a:r>
              <a:rPr lang="fr-FR" dirty="0"/>
              <a:t>			autonomiser : KO</a:t>
            </a:r>
          </a:p>
          <a:p>
            <a:r>
              <a:rPr lang="fr-FR" dirty="0"/>
              <a:t>				"anti-pattern" https://martinfowler.com/bliki/DevOpsCulture.html</a:t>
            </a:r>
          </a:p>
          <a:p>
            <a:r>
              <a:rPr lang="fr-FR" dirty="0"/>
              <a:t>					on peut comprendre l'existence des équipes Forge en entreprise</a:t>
            </a:r>
          </a:p>
          <a:p>
            <a:r>
              <a:rPr lang="fr-FR" dirty="0"/>
              <a:t>						(responsabilité des outils Forge)</a:t>
            </a:r>
          </a:p>
          <a:p>
            <a:r>
              <a:rPr lang="fr-FR" dirty="0"/>
              <a:t>					mais ces équipes ne sont pas toujours orientées DevOps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il faut solliciter et parfois convaincre l'équipe Forge</a:t>
            </a:r>
          </a:p>
          <a:p>
            <a:r>
              <a:rPr lang="fr-FR" dirty="0"/>
              <a:t>				implique des délais, des tensions inutiles...</a:t>
            </a:r>
          </a:p>
          <a:p>
            <a:r>
              <a:rPr lang="fr-FR" dirty="0"/>
              <a:t>		Après / avec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</a:t>
            </a:r>
            <a:r>
              <a:rPr lang="fr-FR" dirty="0" err="1"/>
              <a:t>build</a:t>
            </a:r>
            <a:r>
              <a:rPr lang="fr-FR" dirty="0"/>
              <a:t> as code, ou pipeline CI CD as code</a:t>
            </a:r>
          </a:p>
          <a:p>
            <a:r>
              <a:rPr lang="fr-FR" dirty="0"/>
              <a:t>				versionné, tracé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le fichier est à la main du développeur</a:t>
            </a:r>
          </a:p>
          <a:p>
            <a:r>
              <a:rPr lang="fr-FR" dirty="0"/>
              <a:t>				on peut imaginer une équipe Forge qui fournit des librairies / briques socles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le développeur est impliqué dans le process de CI CD</a:t>
            </a:r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le développeur est acteur du process</a:t>
            </a:r>
          </a:p>
          <a:p>
            <a:r>
              <a:rPr lang="fr-FR" dirty="0"/>
              <a:t>					Exemple des étapes de test dans le pipeline</a:t>
            </a:r>
          </a:p>
          <a:p>
            <a:r>
              <a:rPr lang="fr-FR" dirty="0"/>
              <a:t>				Réduction des délais pour corriger / faire évoluer le CI CD</a:t>
            </a:r>
          </a:p>
          <a:p>
            <a:r>
              <a:rPr lang="fr-FR" dirty="0"/>
              <a:t>	Exemple du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		"runtime as code", "container as code". définit OS, </a:t>
            </a:r>
            <a:r>
              <a:rPr lang="fr-FR" dirty="0" err="1"/>
              <a:t>dépendences</a:t>
            </a:r>
            <a:r>
              <a:rPr lang="fr-FR" dirty="0"/>
              <a:t>, conf...</a:t>
            </a:r>
          </a:p>
          <a:p>
            <a:r>
              <a:rPr lang="fr-FR" dirty="0"/>
              <a:t>	Exemple de Ansible</a:t>
            </a:r>
          </a:p>
          <a:p>
            <a:r>
              <a:rPr lang="fr-FR" dirty="0"/>
              <a:t>		contexte de la boucle DevOps</a:t>
            </a:r>
          </a:p>
          <a:p>
            <a:r>
              <a:rPr lang="fr-FR" dirty="0"/>
              <a:t>			Pour ce meetup, on a travaillé avec une offre cloud Infra as a Service</a:t>
            </a:r>
          </a:p>
          <a:p>
            <a:r>
              <a:rPr lang="fr-FR" dirty="0"/>
              <a:t>				Explication On-</a:t>
            </a:r>
            <a:r>
              <a:rPr lang="fr-FR" dirty="0" err="1"/>
              <a:t>premise</a:t>
            </a:r>
            <a:r>
              <a:rPr lang="fr-FR" dirty="0"/>
              <a:t>, IaaS, Container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 (zoom dans couche app), Software </a:t>
            </a:r>
            <a:r>
              <a:rPr lang="fr-FR" dirty="0" err="1"/>
              <a:t>aaS</a:t>
            </a:r>
            <a:endParaRPr lang="fr-FR" dirty="0"/>
          </a:p>
          <a:p>
            <a:r>
              <a:rPr lang="fr-FR" dirty="0"/>
              <a:t>			Le déploiement peut concerner :</a:t>
            </a:r>
          </a:p>
          <a:p>
            <a:r>
              <a:rPr lang="fr-FR" dirty="0"/>
              <a:t>				- les couches OS, middleware (runtime)</a:t>
            </a:r>
          </a:p>
          <a:p>
            <a:r>
              <a:rPr lang="fr-FR" dirty="0"/>
              <a:t>				- la couche applicative</a:t>
            </a:r>
          </a:p>
          <a:p>
            <a:r>
              <a:rPr lang="fr-FR" dirty="0"/>
              <a:t>			Les deux types de déploiement sont a priori désynchronisés</a:t>
            </a:r>
          </a:p>
          <a:p>
            <a:r>
              <a:rPr lang="fr-FR" dirty="0"/>
              <a:t>			Ansible = Infra as Code, pour les couches OS, middleware</a:t>
            </a:r>
          </a:p>
          <a:p>
            <a:r>
              <a:rPr lang="fr-FR" dirty="0"/>
              <a:t>		démo / live coding ansible</a:t>
            </a:r>
          </a:p>
          <a:p>
            <a:r>
              <a:rPr lang="fr-FR" dirty="0"/>
              <a:t>			...</a:t>
            </a:r>
          </a:p>
          <a:p>
            <a:r>
              <a:rPr lang="fr-FR" dirty="0"/>
              <a:t>		pourquoi l'</a:t>
            </a:r>
            <a:r>
              <a:rPr lang="fr-FR" dirty="0" err="1"/>
              <a:t>IaC</a:t>
            </a:r>
            <a:r>
              <a:rPr lang="fr-FR" dirty="0"/>
              <a:t> participe de la démarche DevOps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versioning permet aux deux équipes de travailler sur une source unique de vérité</a:t>
            </a:r>
          </a:p>
          <a:p>
            <a:r>
              <a:rPr lang="fr-FR" dirty="0"/>
              <a:t>				L'infrastructure devient un composant versionné, testé et audité, au même titre que le code applicatif.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la définition de l'infra cible devient une activité de </a:t>
            </a:r>
            <a:r>
              <a:rPr lang="fr-FR" dirty="0" err="1"/>
              <a:t>dév</a:t>
            </a:r>
            <a:endParaRPr lang="fr-FR" dirty="0"/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l'infrastructure est déployée de manière cohérente dans tous les environnements (dev, </a:t>
            </a:r>
            <a:r>
              <a:rPr lang="fr-FR" dirty="0" err="1"/>
              <a:t>staging</a:t>
            </a:r>
            <a:r>
              <a:rPr lang="fr-FR" dirty="0"/>
              <a:t>, prod)</a:t>
            </a:r>
          </a:p>
          <a:p>
            <a:r>
              <a:rPr lang="fr-FR" dirty="0"/>
              <a:t>				les configurations d'infrastructure peuvent être automatisées, ce qui élimine les tâches manuelles répétitives, réduit les erreurs humaines et accélère les déploiements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89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40.png"/><Relationship Id="rId10" Type="http://schemas.openxmlformats.org/officeDocument/2006/relationships/image" Target="../media/image21.sv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8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46.png"/><Relationship Id="rId19" Type="http://schemas.openxmlformats.org/officeDocument/2006/relationships/image" Target="../media/image48.png"/><Relationship Id="rId4" Type="http://schemas.openxmlformats.org/officeDocument/2006/relationships/image" Target="../media/image19.svg"/><Relationship Id="rId9" Type="http://schemas.openxmlformats.org/officeDocument/2006/relationships/image" Target="../media/image4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47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44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53.png"/><Relationship Id="rId10" Type="http://schemas.openxmlformats.org/officeDocument/2006/relationships/image" Target="../media/image21.svg"/><Relationship Id="rId19" Type="http://schemas.openxmlformats.org/officeDocument/2006/relationships/image" Target="../media/image54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articles/continuousIntegration.html" TargetMode="External"/><Relationship Id="rId3" Type="http://schemas.openxmlformats.org/officeDocument/2006/relationships/hyperlink" Target="https://martinfowler.com/bliki/DevOpsCulture.html" TargetMode="External"/><Relationship Id="rId7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dirakkk/vitrine-support-meetup/blob/main/demo-jenkins-2.53/demo.webm?raw=true" TargetMode="External"/><Relationship Id="rId5" Type="http://schemas.openxmlformats.org/officeDocument/2006/relationships/hyperlink" Target="https://github.com/dirakkk/vitrine-support-meetup/tree/main/demo-ansible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martinfowler.com/books/continuousDelivery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utiliser L’Infra as Code pour OS et runtime</a:t>
            </a:r>
          </a:p>
        </p:txBody>
      </p:sp>
    </p:spTree>
    <p:extLst>
      <p:ext uri="{BB962C8B-B14F-4D97-AF65-F5344CB8AC3E}">
        <p14:creationId xmlns:p14="http://schemas.microsoft.com/office/powerpoint/2010/main" val="36741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Ansible pour bâtir 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6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crée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puissance des scripts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28418"/>
            <a:ext cx="6258798" cy="44011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68B70A-BE2C-67F8-311D-453EEC37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22" y="828312"/>
            <a:ext cx="5258534" cy="24006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1ACB86-9732-DE3C-1DBC-887FE1AAD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22" y="3429000"/>
            <a:ext cx="4191585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utiliser le CI CD par GitHub actions pour la couche applicative</a:t>
            </a:r>
          </a:p>
        </p:txBody>
      </p:sp>
    </p:spTree>
    <p:extLst>
      <p:ext uri="{BB962C8B-B14F-4D97-AF65-F5344CB8AC3E}">
        <p14:creationId xmlns:p14="http://schemas.microsoft.com/office/powerpoint/2010/main" val="207873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GitHub on peut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5EB005-7D50-9749-2C63-65159D29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14" y="1123267"/>
            <a:ext cx="8045188" cy="4921071"/>
          </a:xfrm>
          <a:prstGeom prst="rect">
            <a:avLst/>
          </a:prstGeom>
        </p:spPr>
      </p:pic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C528F0E-1EA0-571E-6DBF-89E865C761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B645E6-A782-A17A-32B8-24D5A33FC8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F90FFB7-7E35-BA65-2308-3E4C65F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Intégrer dans Jira le suivi automatique du workflow de développement</a:t>
            </a:r>
            <a:br>
              <a:rPr lang="fr-FR" dirty="0"/>
            </a:br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115755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par composition de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20" y="4224981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E119BF1-6A0B-D388-BF07-52066DF9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18" y="4087512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95BA0E66-D89B-9EFF-BAA8-B41BBE877D67}"/>
              </a:ext>
            </a:extLst>
          </p:cNvPr>
          <p:cNvSpPr/>
          <p:nvPr/>
        </p:nvSpPr>
        <p:spPr>
          <a:xfrm>
            <a:off x="6473389" y="4196519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Théorie</a:t>
            </a:r>
          </a:p>
        </p:txBody>
      </p:sp>
    </p:spTree>
    <p:extLst>
      <p:ext uri="{BB962C8B-B14F-4D97-AF65-F5344CB8AC3E}">
        <p14:creationId xmlns:p14="http://schemas.microsoft.com/office/powerpoint/2010/main" val="182892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de la transition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Aller sur le sprint du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Créer un ticket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Faire une branche puis une PR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Merge la PR 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Regarder le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heure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980172" cy="4649282"/>
          </a:xfrm>
        </p:spPr>
        <p:txBody>
          <a:bodyPr/>
          <a:lstStyle/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qui a 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juste une heure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pour atteindre 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2 objectifs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: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-Montrer  des outils simples et puissants pour décupler votre productivité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Alors on ne va pas perdre de Temps …..</a:t>
            </a:r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9279" y="3312831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3213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Tout d’abord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c’est-à-dire nous tous …..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  <a:latin typeface="Inter" panose="02000503000000020004" pitchFamily="50" charset="0"/>
              </a:rPr>
              <a:t>Pourquoi ces chiffres sont là ?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395991" y="730504"/>
            <a:ext cx="7449118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d’avancer plus  rapidement et avec une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opérationnels, comme le système ou l’exploitation.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les outils se sont multipliés et améliorés, devenant pilotables par des scripts que les développeurs on pu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du code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se calcule.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Il est rentable pour une tâche fortement récurrente , facilement automatisable et qui touche de nombres membre de l’équipe.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Devops</a:t>
            </a:r>
            <a:r>
              <a:rPr lang="fr-FR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7478879" cy="5686109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Et maintenant un script de quelques lignes peut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Créer un serveur, le façonner et le répliquer à loisirs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autre peu détecter des failles de sécurité lors de la compilation.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Ou encore corriger une mauvaise indentation à la volée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 plus leurs compétences se chevauchent</a:t>
            </a:r>
          </a:p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 rapprochement bénéfique pour une entreprise , car elle réduit les difficultés de communication entre des équipes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00107-05D2-6CCA-CC70-5BD12198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</a:t>
            </a:r>
            <a:r>
              <a:rPr lang="fr-FR" dirty="0">
                <a:hlinkClick r:id="rId3"/>
              </a:rPr>
              <a:t>DevOps</a:t>
            </a:r>
            <a:endParaRPr lang="fr-FR" dirty="0"/>
          </a:p>
        </p:txBody>
      </p:sp>
      <p:pic>
        <p:nvPicPr>
          <p:cNvPr id="5" name="Image 4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B3705C6E-4494-B544-7A09-99A79327E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0666"/>
          <a:stretch/>
        </p:blipFill>
        <p:spPr>
          <a:xfrm>
            <a:off x="1003833" y="2155882"/>
            <a:ext cx="5949864" cy="3137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F0171-6035-DB1A-2464-CB21B1AE44C2}"/>
              </a:ext>
            </a:extLst>
          </p:cNvPr>
          <p:cNvSpPr/>
          <p:nvPr/>
        </p:nvSpPr>
        <p:spPr>
          <a:xfrm>
            <a:off x="9092939" y="524840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A1FCC-6A6B-111D-C241-1EE67FB02ED3}"/>
              </a:ext>
            </a:extLst>
          </p:cNvPr>
          <p:cNvSpPr/>
          <p:nvPr/>
        </p:nvSpPr>
        <p:spPr>
          <a:xfrm>
            <a:off x="9092939" y="482109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251A8-9FCC-88B5-8A33-E84F5383CF37}"/>
              </a:ext>
            </a:extLst>
          </p:cNvPr>
          <p:cNvSpPr/>
          <p:nvPr/>
        </p:nvSpPr>
        <p:spPr>
          <a:xfrm>
            <a:off x="9092939" y="43937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BE434-D2E6-132A-62EA-570DD0C51E3A}"/>
              </a:ext>
            </a:extLst>
          </p:cNvPr>
          <p:cNvSpPr/>
          <p:nvPr/>
        </p:nvSpPr>
        <p:spPr>
          <a:xfrm>
            <a:off x="9092939" y="39664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Virtualization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52D46-A41D-9499-0973-C31C273876A8}"/>
              </a:ext>
            </a:extLst>
          </p:cNvPr>
          <p:cNvSpPr/>
          <p:nvPr/>
        </p:nvSpPr>
        <p:spPr>
          <a:xfrm>
            <a:off x="9092939" y="353913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5F5FF-E716-837C-3867-B16919AF1BE7}"/>
              </a:ext>
            </a:extLst>
          </p:cNvPr>
          <p:cNvSpPr/>
          <p:nvPr/>
        </p:nvSpPr>
        <p:spPr>
          <a:xfrm>
            <a:off x="9092939" y="311181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Container tech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9B2579-67BE-4EBE-BF7B-A6ECD7C1870F}"/>
              </a:ext>
            </a:extLst>
          </p:cNvPr>
          <p:cNvSpPr/>
          <p:nvPr/>
        </p:nvSpPr>
        <p:spPr>
          <a:xfrm>
            <a:off x="9092939" y="268450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F3E6FC-63C6-D30F-2C5B-D4B07362AF77}"/>
              </a:ext>
            </a:extLst>
          </p:cNvPr>
          <p:cNvSpPr/>
          <p:nvPr/>
        </p:nvSpPr>
        <p:spPr>
          <a:xfrm>
            <a:off x="9092939" y="225718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912B3A-9978-3CE8-7753-86F59886E8A7}"/>
              </a:ext>
            </a:extLst>
          </p:cNvPr>
          <p:cNvSpPr/>
          <p:nvPr/>
        </p:nvSpPr>
        <p:spPr>
          <a:xfrm>
            <a:off x="9092939" y="182986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7D08E8-E2E4-DA72-3890-0C0362D84A8F}"/>
              </a:ext>
            </a:extLst>
          </p:cNvPr>
          <p:cNvSpPr txBox="1"/>
          <p:nvPr/>
        </p:nvSpPr>
        <p:spPr>
          <a:xfrm>
            <a:off x="9092939" y="1305423"/>
            <a:ext cx="190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IaaS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0BF55-417D-F76A-CC8E-DD32D02AD57E}"/>
              </a:ext>
            </a:extLst>
          </p:cNvPr>
          <p:cNvSpPr/>
          <p:nvPr/>
        </p:nvSpPr>
        <p:spPr>
          <a:xfrm rot="5400000">
            <a:off x="10565722" y="4619410"/>
            <a:ext cx="1620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Cloud provider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F7D0E-AA36-C73D-4D17-7B5E98F28F13}"/>
              </a:ext>
            </a:extLst>
          </p:cNvPr>
          <p:cNvSpPr/>
          <p:nvPr/>
        </p:nvSpPr>
        <p:spPr>
          <a:xfrm rot="5400000">
            <a:off x="10331722" y="2702770"/>
            <a:ext cx="208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Utilisateur client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25F70F-9916-2E37-9E4D-1E60521C8278}"/>
              </a:ext>
            </a:extLst>
          </p:cNvPr>
          <p:cNvSpPr txBox="1"/>
          <p:nvPr/>
        </p:nvSpPr>
        <p:spPr>
          <a:xfrm>
            <a:off x="7244659" y="3558018"/>
            <a:ext cx="13320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 Ansible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10100B8-328C-5D1B-8F5B-EA88C8ADD469}"/>
              </a:ext>
            </a:extLst>
          </p:cNvPr>
          <p:cNvCxnSpPr>
            <a:cxnSpLocks/>
          </p:cNvCxnSpPr>
          <p:nvPr/>
        </p:nvCxnSpPr>
        <p:spPr>
          <a:xfrm>
            <a:off x="6175331" y="2648172"/>
            <a:ext cx="1116000" cy="1134953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322D3E2-B1FB-51AA-6623-B65D8E7FFF20}"/>
              </a:ext>
            </a:extLst>
          </p:cNvPr>
          <p:cNvSpPr txBox="1"/>
          <p:nvPr/>
        </p:nvSpPr>
        <p:spPr>
          <a:xfrm>
            <a:off x="6287355" y="1182645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6"/>
              </a:rPr>
              <a:t>sans Jenkinsfile</a:t>
            </a:r>
            <a:endParaRPr lang="fr-FR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868477E-75F4-0332-35A4-B25267993D5F}"/>
              </a:ext>
            </a:extLst>
          </p:cNvPr>
          <p:cNvCxnSpPr/>
          <p:nvPr/>
        </p:nvCxnSpPr>
        <p:spPr>
          <a:xfrm>
            <a:off x="8580324" y="3795391"/>
            <a:ext cx="43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18F1D4F-6D21-2471-DB14-18DAE0DBCC1A}"/>
              </a:ext>
            </a:extLst>
          </p:cNvPr>
          <p:cNvSpPr txBox="1"/>
          <p:nvPr/>
        </p:nvSpPr>
        <p:spPr>
          <a:xfrm>
            <a:off x="6304697" y="1577801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7"/>
              </a:rPr>
              <a:t>avec Jenkinsfile</a:t>
            </a:r>
            <a:endParaRPr lang="fr-FR" dirty="0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3A8DB020-863A-3F23-9176-6DD63A1EF5E2}"/>
              </a:ext>
            </a:extLst>
          </p:cNvPr>
          <p:cNvCxnSpPr>
            <a:cxnSpLocks/>
          </p:cNvCxnSpPr>
          <p:nvPr/>
        </p:nvCxnSpPr>
        <p:spPr>
          <a:xfrm>
            <a:off x="8073497" y="1567217"/>
            <a:ext cx="900000" cy="864000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1CAADB-B4A1-B059-3F92-96A228FFA26E}"/>
              </a:ext>
            </a:extLst>
          </p:cNvPr>
          <p:cNvCxnSpPr>
            <a:cxnSpLocks/>
          </p:cNvCxnSpPr>
          <p:nvPr/>
        </p:nvCxnSpPr>
        <p:spPr>
          <a:xfrm flipV="1">
            <a:off x="1778696" y="1640345"/>
            <a:ext cx="3604145" cy="2084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AE0FA68-BEA7-C918-F3E4-D80A84142B98}"/>
              </a:ext>
            </a:extLst>
          </p:cNvPr>
          <p:cNvCxnSpPr>
            <a:cxnSpLocks/>
          </p:cNvCxnSpPr>
          <p:nvPr/>
        </p:nvCxnSpPr>
        <p:spPr>
          <a:xfrm flipV="1">
            <a:off x="2651517" y="1669323"/>
            <a:ext cx="2771882" cy="274328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CF52CA-E94E-D60D-A30C-84DEB3837489}"/>
              </a:ext>
            </a:extLst>
          </p:cNvPr>
          <p:cNvCxnSpPr>
            <a:cxnSpLocks/>
          </p:cNvCxnSpPr>
          <p:nvPr/>
        </p:nvCxnSpPr>
        <p:spPr>
          <a:xfrm flipV="1">
            <a:off x="3978765" y="1640345"/>
            <a:ext cx="1404076" cy="178865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6E1C43B-1E21-891E-CA81-0FC1E355643E}"/>
              </a:ext>
            </a:extLst>
          </p:cNvPr>
          <p:cNvCxnSpPr>
            <a:cxnSpLocks/>
          </p:cNvCxnSpPr>
          <p:nvPr/>
        </p:nvCxnSpPr>
        <p:spPr>
          <a:xfrm flipH="1" flipV="1">
            <a:off x="5432986" y="1669323"/>
            <a:ext cx="20195" cy="7618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1B0E097-C653-084B-F45C-EB55E66C16E2}"/>
              </a:ext>
            </a:extLst>
          </p:cNvPr>
          <p:cNvSpPr txBox="1"/>
          <p:nvPr/>
        </p:nvSpPr>
        <p:spPr>
          <a:xfrm>
            <a:off x="5422217" y="1415731"/>
            <a:ext cx="92480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8"/>
              </a:rPr>
              <a:t>CI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9"/>
              </a:rPr>
              <a:t>CD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63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/ démo</a:t>
            </a:r>
          </a:p>
        </p:txBody>
      </p:sp>
    </p:spTree>
    <p:extLst>
      <p:ext uri="{BB962C8B-B14F-4D97-AF65-F5344CB8AC3E}">
        <p14:creationId xmlns:p14="http://schemas.microsoft.com/office/powerpoint/2010/main" val="381910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de la démo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5C04F1-FA67-EA29-0BAE-5BF267674DE9}"/>
              </a:ext>
            </a:extLst>
          </p:cNvPr>
          <p:cNvSpPr txBox="1"/>
          <p:nvPr/>
        </p:nvSpPr>
        <p:spPr>
          <a:xfrm>
            <a:off x="990893" y="1301234"/>
            <a:ext cx="69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Exécuter cette appli :</a:t>
            </a:r>
          </a:p>
          <a:p>
            <a:r>
              <a:rPr lang="fr-FR" dirty="0"/>
              <a:t>https://github.com/dirakkk/vitrine-next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DF26D7D-9FD8-FB31-1027-A541F47A0B56}"/>
              </a:ext>
            </a:extLst>
          </p:cNvPr>
          <p:cNvSpPr txBox="1"/>
          <p:nvPr/>
        </p:nvSpPr>
        <p:spPr>
          <a:xfrm>
            <a:off x="990893" y="1985674"/>
            <a:ext cx="69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Ici :</a:t>
            </a:r>
          </a:p>
          <a:p>
            <a:r>
              <a:rPr lang="fr-FR" dirty="0"/>
              <a:t>http://207.154.224.219:3000/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BBB980-FF28-45B2-73D1-8D6D971895C7}"/>
              </a:ext>
            </a:extLst>
          </p:cNvPr>
          <p:cNvSpPr txBox="1"/>
          <p:nvPr/>
        </p:nvSpPr>
        <p:spPr>
          <a:xfrm>
            <a:off x="757540" y="3754537"/>
            <a:ext cx="3175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/>
              <a:t>Et 1. utiliser L’Infra as Code pour les couches :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9C8C098-8AD7-2E19-1A99-F78A8D589E59}"/>
              </a:ext>
            </a:extLst>
          </p:cNvPr>
          <p:cNvCxnSpPr>
            <a:cxnSpLocks/>
          </p:cNvCxnSpPr>
          <p:nvPr/>
        </p:nvCxnSpPr>
        <p:spPr>
          <a:xfrm flipV="1">
            <a:off x="4142792" y="3790053"/>
            <a:ext cx="805787" cy="309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7556952-33A9-E862-CD15-53F444025976}"/>
              </a:ext>
            </a:extLst>
          </p:cNvPr>
          <p:cNvCxnSpPr>
            <a:cxnSpLocks/>
          </p:cNvCxnSpPr>
          <p:nvPr/>
        </p:nvCxnSpPr>
        <p:spPr>
          <a:xfrm>
            <a:off x="4068147" y="4099792"/>
            <a:ext cx="880432" cy="510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93FC066-CFAB-42D3-FEE6-4D3ED47BC285}"/>
              </a:ext>
            </a:extLst>
          </p:cNvPr>
          <p:cNvSpPr txBox="1"/>
          <p:nvPr/>
        </p:nvSpPr>
        <p:spPr>
          <a:xfrm>
            <a:off x="8049128" y="2621657"/>
            <a:ext cx="3444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Et 2. utiliser le CI CD par GitHub actions pour la couche applicative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FDFD8A0-F7DC-3B51-7A0A-E48F1908CE4A}"/>
              </a:ext>
            </a:extLst>
          </p:cNvPr>
          <p:cNvCxnSpPr>
            <a:cxnSpLocks/>
          </p:cNvCxnSpPr>
          <p:nvPr/>
        </p:nvCxnSpPr>
        <p:spPr>
          <a:xfrm flipH="1">
            <a:off x="7080753" y="2944823"/>
            <a:ext cx="968375" cy="382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AutoShape 4" descr="Next JS logo vector">
            <a:extLst>
              <a:ext uri="{FF2B5EF4-FFF2-40B4-BE49-F238E27FC236}">
                <a16:creationId xmlns:a16="http://schemas.microsoft.com/office/drawing/2014/main" id="{3A6953C4-BD2D-A500-7CD1-98ACEB436E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2753" y="30336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13B17A-23E0-62FC-A534-7ACBB6A43D9C}"/>
              </a:ext>
            </a:extLst>
          </p:cNvPr>
          <p:cNvSpPr/>
          <p:nvPr/>
        </p:nvSpPr>
        <p:spPr>
          <a:xfrm>
            <a:off x="5083408" y="442480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051439-C857-2E2F-16F8-EB4E50DC5061}"/>
              </a:ext>
            </a:extLst>
          </p:cNvPr>
          <p:cNvSpPr/>
          <p:nvPr/>
        </p:nvSpPr>
        <p:spPr>
          <a:xfrm>
            <a:off x="5083408" y="35701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83DB4F-6CBD-9D55-99F9-D94887F1E0F8}"/>
              </a:ext>
            </a:extLst>
          </p:cNvPr>
          <p:cNvSpPr/>
          <p:nvPr/>
        </p:nvSpPr>
        <p:spPr>
          <a:xfrm>
            <a:off x="5083408" y="31428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3DEA393-C18E-D75B-187B-E461223605F3}"/>
              </a:ext>
            </a:extLst>
          </p:cNvPr>
          <p:cNvSpPr txBox="1"/>
          <p:nvPr/>
        </p:nvSpPr>
        <p:spPr>
          <a:xfrm>
            <a:off x="2183364" y="5474792"/>
            <a:ext cx="7104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3. Intégrer dans Jira le suivi automatique du workflow de développement</a:t>
            </a:r>
          </a:p>
          <a:p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3139</TotalTime>
  <Words>2176</Words>
  <Application>Microsoft Office PowerPoint</Application>
  <PresentationFormat>Grand écran</PresentationFormat>
  <Paragraphs>251</Paragraphs>
  <Slides>22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Théorie</vt:lpstr>
      <vt:lpstr>1 heure et 2 objectifs</vt:lpstr>
      <vt:lpstr>Remerciements</vt:lpstr>
      <vt:lpstr>Principes et apports du devops</vt:lpstr>
      <vt:lpstr>Le Devops comme l’agilité ?</vt:lpstr>
      <vt:lpstr>Démos pour le DevOps</vt:lpstr>
      <vt:lpstr>Pratique / démo</vt:lpstr>
      <vt:lpstr>Objectif de la démo</vt:lpstr>
      <vt:lpstr>1. utiliser L’Infra as Code pour OS et runtime</vt:lpstr>
      <vt:lpstr>Ansible pour bâtir la machine cible</vt:lpstr>
      <vt:lpstr>IaC sur cloud DigitalOcean (Iaas) </vt:lpstr>
      <vt:lpstr>La puissance des scripts Ansible</vt:lpstr>
      <vt:lpstr>2. utiliser le CI CD par GitHub actions pour la couche applicative</vt:lpstr>
      <vt:lpstr>Avec GitHub on peut utiliser les GithubAction</vt:lpstr>
      <vt:lpstr>Dev build and Deploy : les githubActions à la manœuvre </vt:lpstr>
      <vt:lpstr>Une vue un peu simplifiée de notre Github action</vt:lpstr>
      <vt:lpstr>3. Intégrer dans Jira le suivi automatique du workflow de développement (faire évoluer les statuts des tickets selon les PR)</vt:lpstr>
      <vt:lpstr>Suivi automatique de JIRA par composition de githubActions</vt:lpstr>
      <vt:lpstr>Une vue un peu simplifiée de notre Github action pour la synchro JIRA</vt:lpstr>
      <vt:lpstr>Demo de la transition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Adrien VERGNAUD</cp:lastModifiedBy>
  <cp:revision>26</cp:revision>
  <dcterms:created xsi:type="dcterms:W3CDTF">2024-11-27T08:46:35Z</dcterms:created>
  <dcterms:modified xsi:type="dcterms:W3CDTF">2025-01-27T18:20:33Z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